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
      <p:font typeface="EB Garamon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Lato-regular.fntdata"/><Relationship Id="rId41" Type="http://schemas.openxmlformats.org/officeDocument/2006/relationships/font" Target="fonts/Montserrat-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EBGaramond-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italic.fntdata"/><Relationship Id="rId47" Type="http://schemas.openxmlformats.org/officeDocument/2006/relationships/font" Target="fonts/EBGaramond-bold.fntdata"/><Relationship Id="rId49"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4"/>
          <p:cNvGrpSpPr/>
          <p:nvPr/>
        </p:nvGrpSpPr>
        <p:grpSpPr>
          <a:xfrm>
            <a:off x="4406400" y="0"/>
            <a:ext cx="4737600" cy="5143065"/>
            <a:chOff x="4406400" y="0"/>
            <a:chExt cx="4737600" cy="5143065"/>
          </a:xfrm>
        </p:grpSpPr>
        <p:sp>
          <p:nvSpPr>
            <p:cNvPr id="28" name="Google Shape;28;p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8"/>
            <a:chOff x="0" y="381001"/>
            <a:chExt cx="1037850" cy="1016288"/>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8"/>
            <a:chOff x="0" y="381001"/>
            <a:chExt cx="1037850" cy="1016288"/>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8"/>
            <a:chOff x="0" y="381001"/>
            <a:chExt cx="1037850" cy="1016288"/>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8"/>
            <a:chOff x="0" y="381001"/>
            <a:chExt cx="1037850" cy="1016288"/>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kaggle.com/crowdflower/twitter-airline-sentim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272425"/>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00"/>
              <a:t>DS5220 - SUPERVISED MACHINE LEARNING </a:t>
            </a:r>
            <a:endParaRPr sz="1600"/>
          </a:p>
        </p:txBody>
      </p:sp>
      <p:sp>
        <p:nvSpPr>
          <p:cNvPr id="135" name="Google Shape;135;p13"/>
          <p:cNvSpPr txBox="1"/>
          <p:nvPr>
            <p:ph idx="1" type="subTitle"/>
          </p:nvPr>
        </p:nvSpPr>
        <p:spPr>
          <a:xfrm>
            <a:off x="3477150" y="1762975"/>
            <a:ext cx="5137500" cy="861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SzPts val="636"/>
              <a:buNone/>
            </a:pPr>
            <a:r>
              <a:rPr b="1" lang="en" sz="2748">
                <a:latin typeface="Calibri"/>
                <a:ea typeface="Calibri"/>
                <a:cs typeface="Calibri"/>
                <a:sym typeface="Calibri"/>
              </a:rPr>
              <a:t>FINAL PROJECT - US AIRLINES TWITTER SENTIMENT ANALYSIS</a:t>
            </a:r>
            <a:endParaRPr b="1" sz="3858">
              <a:latin typeface="Calibri"/>
              <a:ea typeface="Calibri"/>
              <a:cs typeface="Calibri"/>
              <a:sym typeface="Calibri"/>
            </a:endParaRPr>
          </a:p>
        </p:txBody>
      </p:sp>
      <p:sp>
        <p:nvSpPr>
          <p:cNvPr id="136" name="Google Shape;136;p13"/>
          <p:cNvSpPr txBox="1"/>
          <p:nvPr/>
        </p:nvSpPr>
        <p:spPr>
          <a:xfrm>
            <a:off x="4701650" y="3596425"/>
            <a:ext cx="4249200" cy="147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1" i="1" lang="en" sz="1400" u="sng" cap="none" strike="noStrike">
                <a:solidFill>
                  <a:srgbClr val="FF0000"/>
                </a:solidFill>
                <a:latin typeface="Lato"/>
                <a:ea typeface="Lato"/>
                <a:cs typeface="Lato"/>
                <a:sym typeface="Lato"/>
              </a:rPr>
              <a:t>TEAM MEMBERS:</a:t>
            </a:r>
            <a:r>
              <a:rPr b="0" i="0" lang="en" sz="1400" u="none" cap="none" strike="noStrike">
                <a:solidFill>
                  <a:srgbClr val="FF0000"/>
                </a:solidFill>
                <a:latin typeface="Lato"/>
                <a:ea typeface="Lato"/>
                <a:cs typeface="Lato"/>
                <a:sym typeface="Lato"/>
              </a:rPr>
              <a:t>-</a:t>
            </a:r>
            <a:endParaRPr b="0" i="0" sz="1400" u="none" cap="none" strike="noStrike">
              <a:solidFill>
                <a:srgbClr val="FF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Lato"/>
              <a:ea typeface="Lato"/>
              <a:cs typeface="Lato"/>
              <a:sym typeface="Lato"/>
            </a:endParaRPr>
          </a:p>
          <a:p>
            <a:pPr indent="-317500" lvl="0" marL="457200" marR="0" rtl="0" algn="l">
              <a:lnSpc>
                <a:spcPct val="100000"/>
              </a:lnSpc>
              <a:spcBef>
                <a:spcPts val="0"/>
              </a:spcBef>
              <a:spcAft>
                <a:spcPts val="0"/>
              </a:spcAft>
              <a:buClr>
                <a:srgbClr val="FF0000"/>
              </a:buClr>
              <a:buSzPts val="1400"/>
              <a:buFont typeface="Lato"/>
              <a:buChar char="●"/>
            </a:pPr>
            <a:r>
              <a:rPr b="0" i="0" lang="en" sz="1400" u="none" cap="none" strike="noStrike">
                <a:solidFill>
                  <a:srgbClr val="FF0000"/>
                </a:solidFill>
                <a:latin typeface="Lato"/>
                <a:ea typeface="Lato"/>
                <a:cs typeface="Lato"/>
                <a:sym typeface="Lato"/>
              </a:rPr>
              <a:t>NITHISH GOUD PODETI</a:t>
            </a:r>
            <a:endParaRPr b="0" i="0" sz="1400" u="none" cap="none" strike="noStrike">
              <a:solidFill>
                <a:srgbClr val="FF0000"/>
              </a:solidFill>
              <a:latin typeface="Lato"/>
              <a:ea typeface="Lato"/>
              <a:cs typeface="Lato"/>
              <a:sym typeface="Lato"/>
            </a:endParaRPr>
          </a:p>
          <a:p>
            <a:pPr indent="-317500" lvl="0" marL="457200" marR="0" rtl="0" algn="l">
              <a:lnSpc>
                <a:spcPct val="100000"/>
              </a:lnSpc>
              <a:spcBef>
                <a:spcPts val="0"/>
              </a:spcBef>
              <a:spcAft>
                <a:spcPts val="0"/>
              </a:spcAft>
              <a:buClr>
                <a:srgbClr val="FF0000"/>
              </a:buClr>
              <a:buSzPts val="1400"/>
              <a:buFont typeface="Lato"/>
              <a:buChar char="●"/>
            </a:pPr>
            <a:r>
              <a:rPr b="0" i="0" lang="en" sz="1400" u="none" cap="none" strike="noStrike">
                <a:solidFill>
                  <a:srgbClr val="FF0000"/>
                </a:solidFill>
                <a:latin typeface="Lato"/>
                <a:ea typeface="Lato"/>
                <a:cs typeface="Lato"/>
                <a:sym typeface="Lato"/>
              </a:rPr>
              <a:t>VARSHA  REDDY  ANUGU</a:t>
            </a:r>
            <a:endParaRPr b="0" i="0" sz="1400" u="none" cap="none" strike="noStrike">
              <a:solidFill>
                <a:srgbClr val="FF0000"/>
              </a:solidFill>
              <a:latin typeface="Lato"/>
              <a:ea typeface="Lato"/>
              <a:cs typeface="Lato"/>
              <a:sym typeface="Lato"/>
            </a:endParaRPr>
          </a:p>
          <a:p>
            <a:pPr indent="-317500" lvl="0" marL="457200" marR="0" rtl="0" algn="l">
              <a:lnSpc>
                <a:spcPct val="100000"/>
              </a:lnSpc>
              <a:spcBef>
                <a:spcPts val="0"/>
              </a:spcBef>
              <a:spcAft>
                <a:spcPts val="0"/>
              </a:spcAft>
              <a:buClr>
                <a:srgbClr val="FF0000"/>
              </a:buClr>
              <a:buSzPts val="1400"/>
              <a:buFont typeface="Lato"/>
              <a:buChar char="●"/>
            </a:pPr>
            <a:r>
              <a:rPr b="0" i="0" lang="en" sz="1400" u="none" cap="none" strike="noStrike">
                <a:solidFill>
                  <a:srgbClr val="FF0000"/>
                </a:solidFill>
                <a:latin typeface="Lato"/>
                <a:ea typeface="Lato"/>
                <a:cs typeface="Lato"/>
                <a:sym typeface="Lato"/>
              </a:rPr>
              <a:t>SUJITH NAARAYAN HIRENDRA BABU</a:t>
            </a:r>
            <a:endParaRPr b="0" i="0" sz="1400" u="none" cap="none" strike="noStrike">
              <a:solidFill>
                <a:srgbClr val="FF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182800"/>
            <a:ext cx="7038900" cy="490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6. Word clouds</a:t>
            </a:r>
            <a:endParaRPr/>
          </a:p>
        </p:txBody>
      </p:sp>
      <p:sp>
        <p:nvSpPr>
          <p:cNvPr id="202" name="Google Shape;202;p22"/>
          <p:cNvSpPr txBox="1"/>
          <p:nvPr>
            <p:ph idx="1" type="body"/>
          </p:nvPr>
        </p:nvSpPr>
        <p:spPr>
          <a:xfrm>
            <a:off x="1297500" y="6232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A word cloud is a cluster, or crumble of words depicted in different sizes. The bigger and bolder the word appears, the more often it is mentioned in the given text.</a:t>
            </a:r>
            <a:endParaRPr/>
          </a:p>
          <a:p>
            <a:pPr indent="-311150" lvl="0" marL="457200" rtl="0" algn="l">
              <a:lnSpc>
                <a:spcPct val="115000"/>
              </a:lnSpc>
              <a:spcBef>
                <a:spcPts val="1200"/>
              </a:spcBef>
              <a:spcAft>
                <a:spcPts val="0"/>
              </a:spcAft>
              <a:buSzPts val="1300"/>
              <a:buChar char="●"/>
            </a:pPr>
            <a:r>
              <a:rPr b="1" lang="en" u="sng"/>
              <a:t>POSITIVE SENTIMENTS:-</a:t>
            </a:r>
            <a:endParaRPr b="1" u="sng"/>
          </a:p>
        </p:txBody>
      </p:sp>
      <p:sp>
        <p:nvSpPr>
          <p:cNvPr id="203" name="Google Shape;203;p22"/>
          <p:cNvSpPr txBox="1"/>
          <p:nvPr/>
        </p:nvSpPr>
        <p:spPr>
          <a:xfrm>
            <a:off x="1627425" y="1838400"/>
            <a:ext cx="679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204" name="Google Shape;204;p22"/>
          <p:cNvPicPr preferRelativeResize="0"/>
          <p:nvPr/>
        </p:nvPicPr>
        <p:blipFill rotWithShape="1">
          <a:blip r:embed="rId3">
            <a:alphaModFix/>
          </a:blip>
          <a:srcRect b="0" l="0" r="0" t="0"/>
          <a:stretch/>
        </p:blipFill>
        <p:spPr>
          <a:xfrm>
            <a:off x="812550" y="1798200"/>
            <a:ext cx="8008824" cy="310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Font typeface="Lato"/>
              <a:buChar char="●"/>
            </a:pPr>
            <a:r>
              <a:rPr b="1" lang="en" sz="1400" u="sng">
                <a:latin typeface="Lato"/>
                <a:ea typeface="Lato"/>
                <a:cs typeface="Lato"/>
                <a:sym typeface="Lato"/>
              </a:rPr>
              <a:t>NEUTRAL SENTIMENTS:-</a:t>
            </a:r>
            <a:endParaRPr b="1" sz="1400" u="sng">
              <a:latin typeface="Lato"/>
              <a:ea typeface="Lato"/>
              <a:cs typeface="Lato"/>
              <a:sym typeface="Lato"/>
            </a:endParaRPr>
          </a:p>
        </p:txBody>
      </p:sp>
      <p:sp>
        <p:nvSpPr>
          <p:cNvPr id="210" name="Google Shape;210;p2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1" name="Google Shape;211;p23"/>
          <p:cNvPicPr preferRelativeResize="0"/>
          <p:nvPr/>
        </p:nvPicPr>
        <p:blipFill rotWithShape="1">
          <a:blip r:embed="rId3">
            <a:alphaModFix/>
          </a:blip>
          <a:srcRect b="0" l="0" r="0" t="0"/>
          <a:stretch/>
        </p:blipFill>
        <p:spPr>
          <a:xfrm>
            <a:off x="1116675" y="1125525"/>
            <a:ext cx="7735377" cy="343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Font typeface="Lato"/>
              <a:buChar char="●"/>
            </a:pPr>
            <a:r>
              <a:rPr b="1" lang="en" sz="1400" u="sng">
                <a:latin typeface="Lato"/>
                <a:ea typeface="Lato"/>
                <a:cs typeface="Lato"/>
                <a:sym typeface="Lato"/>
              </a:rPr>
              <a:t>NEGATIVE SENTIMENTS:-</a:t>
            </a:r>
            <a:endParaRPr b="1" sz="1400" u="sng">
              <a:latin typeface="Lato"/>
              <a:ea typeface="Lato"/>
              <a:cs typeface="Lato"/>
              <a:sym typeface="Lato"/>
            </a:endParaRPr>
          </a:p>
        </p:txBody>
      </p:sp>
      <p:sp>
        <p:nvSpPr>
          <p:cNvPr id="217" name="Google Shape;217;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8" name="Google Shape;218;p24"/>
          <p:cNvPicPr preferRelativeResize="0"/>
          <p:nvPr/>
        </p:nvPicPr>
        <p:blipFill rotWithShape="1">
          <a:blip r:embed="rId3">
            <a:alphaModFix/>
          </a:blip>
          <a:srcRect b="0" l="0" r="0" t="0"/>
          <a:stretch/>
        </p:blipFill>
        <p:spPr>
          <a:xfrm>
            <a:off x="1064850" y="1118225"/>
            <a:ext cx="7855899" cy="355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DATA PRE-PROCESSING:- </a:t>
            </a:r>
            <a:endParaRPr b="1" u="sng">
              <a:latin typeface="EB Garamond"/>
              <a:ea typeface="EB Garamond"/>
              <a:cs typeface="EB Garamond"/>
              <a:sym typeface="EB Garamond"/>
            </a:endParaRPr>
          </a:p>
        </p:txBody>
      </p:sp>
      <p:sp>
        <p:nvSpPr>
          <p:cNvPr id="224" name="Google Shape;224;p2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Making the text lower case.</a:t>
            </a:r>
            <a:endParaRPr/>
          </a:p>
          <a:p>
            <a:pPr indent="-311150" lvl="0" marL="457200" rtl="0" algn="l">
              <a:lnSpc>
                <a:spcPct val="115000"/>
              </a:lnSpc>
              <a:spcBef>
                <a:spcPts val="0"/>
              </a:spcBef>
              <a:spcAft>
                <a:spcPts val="0"/>
              </a:spcAft>
              <a:buSzPts val="1300"/>
              <a:buChar char="●"/>
            </a:pPr>
            <a:r>
              <a:rPr lang="en"/>
              <a:t>Removing the stop words from the text.</a:t>
            </a:r>
            <a:endParaRPr/>
          </a:p>
          <a:p>
            <a:pPr indent="-311150" lvl="0" marL="457200" rtl="0" algn="l">
              <a:lnSpc>
                <a:spcPct val="115000"/>
              </a:lnSpc>
              <a:spcBef>
                <a:spcPts val="0"/>
              </a:spcBef>
              <a:spcAft>
                <a:spcPts val="0"/>
              </a:spcAft>
              <a:buSzPts val="1300"/>
              <a:buChar char="●"/>
            </a:pPr>
            <a:r>
              <a:rPr lang="en"/>
              <a:t>Removing the punctuations.</a:t>
            </a:r>
            <a:endParaRPr/>
          </a:p>
          <a:p>
            <a:pPr indent="-311150" lvl="0" marL="457200" rtl="0" algn="l">
              <a:lnSpc>
                <a:spcPct val="115000"/>
              </a:lnSpc>
              <a:spcBef>
                <a:spcPts val="0"/>
              </a:spcBef>
              <a:spcAft>
                <a:spcPts val="0"/>
              </a:spcAft>
              <a:buSzPts val="1300"/>
              <a:buChar char="●"/>
            </a:pPr>
            <a:r>
              <a:rPr lang="en"/>
              <a:t>Removing the emojis.</a:t>
            </a:r>
            <a:endParaRPr/>
          </a:p>
          <a:p>
            <a:pPr indent="-311150" lvl="0" marL="457200" rtl="0" algn="l">
              <a:lnSpc>
                <a:spcPct val="115000"/>
              </a:lnSpc>
              <a:spcBef>
                <a:spcPts val="0"/>
              </a:spcBef>
              <a:spcAft>
                <a:spcPts val="0"/>
              </a:spcAft>
              <a:buSzPts val="1300"/>
              <a:buChar char="●"/>
            </a:pPr>
            <a:r>
              <a:rPr lang="en"/>
              <a:t>Decontracting words.</a:t>
            </a:r>
            <a:endParaRPr/>
          </a:p>
          <a:p>
            <a:pPr indent="-311150" lvl="0" marL="457200" rtl="0" algn="l">
              <a:lnSpc>
                <a:spcPct val="115000"/>
              </a:lnSpc>
              <a:spcBef>
                <a:spcPts val="0"/>
              </a:spcBef>
              <a:spcAft>
                <a:spcPts val="0"/>
              </a:spcAft>
              <a:buSzPts val="1300"/>
              <a:buChar char="●"/>
            </a:pPr>
            <a:r>
              <a:rPr lang="en"/>
              <a:t>Separating alphanumeric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idx="1" type="body"/>
          </p:nvPr>
        </p:nvSpPr>
        <p:spPr>
          <a:xfrm>
            <a:off x="1252175" y="9104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30" name="Google Shape;230;p26"/>
          <p:cNvPicPr preferRelativeResize="0"/>
          <p:nvPr/>
        </p:nvPicPr>
        <p:blipFill rotWithShape="1">
          <a:blip r:embed="rId3">
            <a:alphaModFix/>
          </a:blip>
          <a:srcRect b="0" l="0" r="0" t="0"/>
          <a:stretch/>
        </p:blipFill>
        <p:spPr>
          <a:xfrm>
            <a:off x="1166925" y="855150"/>
            <a:ext cx="7523900" cy="3433200"/>
          </a:xfrm>
          <a:prstGeom prst="rect">
            <a:avLst/>
          </a:prstGeom>
          <a:noFill/>
          <a:ln>
            <a:noFill/>
          </a:ln>
        </p:spPr>
      </p:pic>
      <p:sp>
        <p:nvSpPr>
          <p:cNvPr id="231" name="Google Shape;231;p26"/>
          <p:cNvSpPr txBox="1"/>
          <p:nvPr/>
        </p:nvSpPr>
        <p:spPr>
          <a:xfrm>
            <a:off x="1178250" y="203925"/>
            <a:ext cx="7431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sng" cap="none" strike="noStrike">
                <a:solidFill>
                  <a:schemeClr val="lt1"/>
                </a:solidFill>
                <a:latin typeface="Lato"/>
                <a:ea typeface="Lato"/>
                <a:cs typeface="Lato"/>
                <a:sym typeface="Lato"/>
              </a:rPr>
              <a:t>Text After Preprocessing:-</a:t>
            </a:r>
            <a:endParaRPr b="1" i="0" sz="3000" u="sng" cap="none" strike="noStrik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148725" y="2768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MODELS:-</a:t>
            </a:r>
            <a:endParaRPr b="1" u="sng">
              <a:latin typeface="EB Garamond"/>
              <a:ea typeface="EB Garamond"/>
              <a:cs typeface="EB Garamond"/>
              <a:sym typeface="EB Garamond"/>
            </a:endParaRPr>
          </a:p>
        </p:txBody>
      </p:sp>
      <p:sp>
        <p:nvSpPr>
          <p:cNvPr id="237" name="Google Shape;237;p27"/>
          <p:cNvSpPr txBox="1"/>
          <p:nvPr>
            <p:ph idx="1" type="body"/>
          </p:nvPr>
        </p:nvSpPr>
        <p:spPr>
          <a:xfrm>
            <a:off x="1233725" y="1290300"/>
            <a:ext cx="7586700" cy="35130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90000"/>
              </a:lnSpc>
              <a:spcBef>
                <a:spcPts val="1000"/>
              </a:spcBef>
              <a:spcAft>
                <a:spcPts val="0"/>
              </a:spcAft>
              <a:buSzPts val="1600"/>
              <a:buChar char="●"/>
            </a:pPr>
            <a:r>
              <a:rPr lang="en" sz="1600"/>
              <a:t>Logistic Regression is a linear model that is used when observations must be assigned to a discrete set of classes.</a:t>
            </a:r>
            <a:endParaRPr sz="1600"/>
          </a:p>
          <a:p>
            <a:pPr indent="0" lvl="0" marL="0" rtl="0" algn="l">
              <a:lnSpc>
                <a:spcPct val="90000"/>
              </a:lnSpc>
              <a:spcBef>
                <a:spcPts val="1000"/>
              </a:spcBef>
              <a:spcAft>
                <a:spcPts val="0"/>
              </a:spcAft>
              <a:buNone/>
            </a:pPr>
            <a:r>
              <a:t/>
            </a:r>
            <a:endParaRPr sz="1600"/>
          </a:p>
          <a:p>
            <a:pPr indent="-330200" lvl="0" marL="457200" rtl="0" algn="l">
              <a:lnSpc>
                <a:spcPct val="90000"/>
              </a:lnSpc>
              <a:spcBef>
                <a:spcPts val="1000"/>
              </a:spcBef>
              <a:spcAft>
                <a:spcPts val="0"/>
              </a:spcAft>
              <a:buSzPts val="1600"/>
              <a:buChar char="●"/>
            </a:pPr>
            <a:r>
              <a:rPr lang="en" sz="1600"/>
              <a:t>For sentiment analysis, it can help predict the by probabilistically assigning them to one of the three classes (positive or negative or neutral). </a:t>
            </a:r>
            <a:endParaRPr sz="1600"/>
          </a:p>
          <a:p>
            <a:pPr indent="0" lvl="0" marL="0" rtl="0" algn="l">
              <a:lnSpc>
                <a:spcPct val="90000"/>
              </a:lnSpc>
              <a:spcBef>
                <a:spcPts val="1000"/>
              </a:spcBef>
              <a:spcAft>
                <a:spcPts val="0"/>
              </a:spcAft>
              <a:buNone/>
            </a:pPr>
            <a:r>
              <a:t/>
            </a:r>
            <a:endParaRPr sz="1600"/>
          </a:p>
          <a:p>
            <a:pPr indent="-330200" lvl="0" marL="457200" rtl="0" algn="l">
              <a:lnSpc>
                <a:spcPct val="90000"/>
              </a:lnSpc>
              <a:spcBef>
                <a:spcPts val="1000"/>
              </a:spcBef>
              <a:spcAft>
                <a:spcPts val="0"/>
              </a:spcAft>
              <a:buSzPts val="1600"/>
              <a:buChar char="●"/>
            </a:pPr>
            <a:r>
              <a:rPr lang="en" sz="1600"/>
              <a:t>In order to map the predicted outcomes to the classes, it uses a sigmoid function. Using this model for sentiment analysis is advantageous as it is a simple classifier that can train fast.</a:t>
            </a:r>
            <a:endParaRPr sz="1600"/>
          </a:p>
          <a:p>
            <a:pPr indent="0" lvl="0" marL="0" rtl="0" algn="l">
              <a:lnSpc>
                <a:spcPct val="90000"/>
              </a:lnSpc>
              <a:spcBef>
                <a:spcPts val="1000"/>
              </a:spcBef>
              <a:spcAft>
                <a:spcPts val="0"/>
              </a:spcAft>
              <a:buNone/>
            </a:pPr>
            <a:r>
              <a:t/>
            </a:r>
            <a:endParaRPr sz="1600"/>
          </a:p>
          <a:p>
            <a:pPr indent="-330200" lvl="0" marL="457200" rtl="0" algn="l">
              <a:lnSpc>
                <a:spcPct val="90000"/>
              </a:lnSpc>
              <a:spcBef>
                <a:spcPts val="1000"/>
              </a:spcBef>
              <a:spcAft>
                <a:spcPts val="0"/>
              </a:spcAft>
              <a:buSzPts val="1600"/>
              <a:buChar char="●"/>
            </a:pPr>
            <a:r>
              <a:rPr lang="en" sz="1600"/>
              <a:t> In this model we are using L2 regularization(Ridge Regression)</a:t>
            </a:r>
            <a:endParaRPr sz="1600"/>
          </a:p>
          <a:p>
            <a:pPr indent="0" lvl="0" marL="457200" rtl="0" algn="l">
              <a:lnSpc>
                <a:spcPct val="115000"/>
              </a:lnSpc>
              <a:spcBef>
                <a:spcPts val="0"/>
              </a:spcBef>
              <a:spcAft>
                <a:spcPts val="1200"/>
              </a:spcAft>
              <a:buNone/>
            </a:pPr>
            <a:r>
              <a:t/>
            </a:r>
            <a:endParaRPr sz="1600"/>
          </a:p>
        </p:txBody>
      </p:sp>
      <p:sp>
        <p:nvSpPr>
          <p:cNvPr id="238" name="Google Shape;238;p27"/>
          <p:cNvSpPr txBox="1"/>
          <p:nvPr/>
        </p:nvSpPr>
        <p:spPr>
          <a:xfrm>
            <a:off x="1233725" y="843900"/>
            <a:ext cx="2772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700" u="sng" cap="none" strike="noStrike">
                <a:solidFill>
                  <a:schemeClr val="lt1"/>
                </a:solidFill>
                <a:latin typeface="Montserrat"/>
                <a:ea typeface="Montserrat"/>
                <a:cs typeface="Montserrat"/>
                <a:sym typeface="Montserrat"/>
              </a:rPr>
              <a:t>1.Logistic Regression:-</a:t>
            </a:r>
            <a:endParaRPr b="1" i="0" sz="1700" u="sng" cap="none" strike="noStrike">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180600" y="330900"/>
            <a:ext cx="7038900" cy="671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000" u="sng">
                <a:latin typeface="Lato"/>
                <a:ea typeface="Lato"/>
                <a:cs typeface="Lato"/>
                <a:sym typeface="Lato"/>
              </a:rPr>
              <a:t>Training Data:</a:t>
            </a:r>
            <a:endParaRPr b="1" sz="2000" u="sng">
              <a:latin typeface="Lato"/>
              <a:ea typeface="Lato"/>
              <a:cs typeface="Lato"/>
              <a:sym typeface="Lato"/>
            </a:endParaRPr>
          </a:p>
        </p:txBody>
      </p:sp>
      <p:pic>
        <p:nvPicPr>
          <p:cNvPr id="244" name="Google Shape;244;p28"/>
          <p:cNvPicPr preferRelativeResize="0"/>
          <p:nvPr/>
        </p:nvPicPr>
        <p:blipFill rotWithShape="1">
          <a:blip r:embed="rId3">
            <a:alphaModFix/>
          </a:blip>
          <a:srcRect b="0" l="0" r="0" t="0"/>
          <a:stretch/>
        </p:blipFill>
        <p:spPr>
          <a:xfrm>
            <a:off x="1223575" y="1002000"/>
            <a:ext cx="7564101" cy="367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nvSpPr>
        <p:spPr>
          <a:xfrm>
            <a:off x="1267375" y="3536150"/>
            <a:ext cx="6972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sz="1600">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chemeClr val="lt1"/>
                </a:solidFill>
                <a:latin typeface="Lato"/>
                <a:ea typeface="Lato"/>
                <a:cs typeface="Lato"/>
                <a:sym typeface="Lato"/>
              </a:rPr>
              <a:t>The logistic regression model has been trained with L2 Regularization and the model has achieved an accuracy of 90.6% on the testing data. Other metrics computed for training and testing are shown in the figures respectively.</a:t>
            </a:r>
            <a:endParaRPr b="0" i="0" sz="1600" u="none" cap="none" strike="noStrike">
              <a:solidFill>
                <a:schemeClr val="lt1"/>
              </a:solidFill>
              <a:latin typeface="Lato"/>
              <a:ea typeface="Lato"/>
              <a:cs typeface="Lato"/>
              <a:sym typeface="Lato"/>
            </a:endParaRPr>
          </a:p>
        </p:txBody>
      </p:sp>
      <p:pic>
        <p:nvPicPr>
          <p:cNvPr id="250" name="Google Shape;250;p29"/>
          <p:cNvPicPr preferRelativeResize="0"/>
          <p:nvPr/>
        </p:nvPicPr>
        <p:blipFill rotWithShape="1">
          <a:blip r:embed="rId3">
            <a:alphaModFix/>
          </a:blip>
          <a:srcRect b="0" l="0" r="0" t="0"/>
          <a:stretch/>
        </p:blipFill>
        <p:spPr>
          <a:xfrm>
            <a:off x="1267375" y="600425"/>
            <a:ext cx="4215999" cy="3021225"/>
          </a:xfrm>
          <a:prstGeom prst="rect">
            <a:avLst/>
          </a:prstGeom>
          <a:noFill/>
          <a:ln>
            <a:noFill/>
          </a:ln>
        </p:spPr>
      </p:pic>
      <p:pic>
        <p:nvPicPr>
          <p:cNvPr id="251" name="Google Shape;251;p29"/>
          <p:cNvPicPr preferRelativeResize="0"/>
          <p:nvPr/>
        </p:nvPicPr>
        <p:blipFill rotWithShape="1">
          <a:blip r:embed="rId4">
            <a:alphaModFix/>
          </a:blip>
          <a:srcRect b="0" l="0" r="0" t="0"/>
          <a:stretch/>
        </p:blipFill>
        <p:spPr>
          <a:xfrm>
            <a:off x="5483375" y="770400"/>
            <a:ext cx="3508225" cy="2851249"/>
          </a:xfrm>
          <a:prstGeom prst="rect">
            <a:avLst/>
          </a:prstGeom>
          <a:noFill/>
          <a:ln>
            <a:noFill/>
          </a:ln>
        </p:spPr>
      </p:pic>
      <p:sp>
        <p:nvSpPr>
          <p:cNvPr id="252" name="Google Shape;252;p29"/>
          <p:cNvSpPr txBox="1"/>
          <p:nvPr/>
        </p:nvSpPr>
        <p:spPr>
          <a:xfrm>
            <a:off x="1314200" y="215250"/>
            <a:ext cx="3829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2000" u="sng" cap="none" strike="noStrike">
                <a:solidFill>
                  <a:schemeClr val="lt1"/>
                </a:solidFill>
                <a:latin typeface="Lato"/>
                <a:ea typeface="Lato"/>
                <a:cs typeface="Lato"/>
                <a:sym typeface="Lato"/>
              </a:rPr>
              <a:t>Testing Data:</a:t>
            </a:r>
            <a:endParaRPr b="1" i="0" sz="2000" u="sng" cap="none" strike="noStrike">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t>2.Naive Bayes :-</a:t>
            </a:r>
            <a:endParaRPr b="1" u="sng"/>
          </a:p>
        </p:txBody>
      </p:sp>
      <p:sp>
        <p:nvSpPr>
          <p:cNvPr id="258" name="Google Shape;258;p30"/>
          <p:cNvSpPr txBox="1"/>
          <p:nvPr>
            <p:ph idx="1" type="body"/>
          </p:nvPr>
        </p:nvSpPr>
        <p:spPr>
          <a:xfrm>
            <a:off x="1297500" y="1025075"/>
            <a:ext cx="7038900" cy="3696600"/>
          </a:xfrm>
          <a:prstGeom prst="rect">
            <a:avLst/>
          </a:prstGeom>
          <a:noFill/>
          <a:ln>
            <a:noFill/>
          </a:ln>
        </p:spPr>
        <p:txBody>
          <a:bodyPr anchorCtr="0" anchor="t" bIns="91425" lIns="91425" spcFirstLastPara="1" rIns="91425" wrap="square" tIns="91425">
            <a:normAutofit fontScale="85000" lnSpcReduction="20000"/>
          </a:bodyPr>
          <a:lstStyle/>
          <a:p>
            <a:pPr indent="-358140" lvl="0" marL="457200" rtl="0" algn="l">
              <a:lnSpc>
                <a:spcPct val="90000"/>
              </a:lnSpc>
              <a:spcBef>
                <a:spcPts val="1000"/>
              </a:spcBef>
              <a:spcAft>
                <a:spcPts val="0"/>
              </a:spcAft>
              <a:buSzPct val="100000"/>
              <a:buFont typeface="Calibri"/>
              <a:buChar char="●"/>
            </a:pPr>
            <a:r>
              <a:rPr lang="en" sz="2400">
                <a:latin typeface="Calibri"/>
                <a:ea typeface="Calibri"/>
                <a:cs typeface="Calibri"/>
                <a:sym typeface="Calibri"/>
              </a:rPr>
              <a:t>Multinomial Naïve Bayes belongs to the family of Naïve Bayes Classifiers and has been implemented to classify the reviews as either positive or negative or neutral. These classifiers return an estimate of the dependent variable  by using the probabilities computed for independent variables. Naive Bayes works by assuming that the features are uncorrelated or independent as compared to other features.</a:t>
            </a:r>
            <a:endParaRPr sz="2400">
              <a:latin typeface="Calibri"/>
              <a:ea typeface="Calibri"/>
              <a:cs typeface="Calibri"/>
              <a:sym typeface="Calibri"/>
            </a:endParaRPr>
          </a:p>
          <a:p>
            <a:pPr indent="0" lvl="0" marL="457200" rtl="0" algn="l">
              <a:lnSpc>
                <a:spcPct val="90000"/>
              </a:lnSpc>
              <a:spcBef>
                <a:spcPts val="1000"/>
              </a:spcBef>
              <a:spcAft>
                <a:spcPts val="0"/>
              </a:spcAft>
              <a:buNone/>
            </a:pPr>
            <a:r>
              <a:t/>
            </a:r>
            <a:endParaRPr sz="2400">
              <a:latin typeface="Calibri"/>
              <a:ea typeface="Calibri"/>
              <a:cs typeface="Calibri"/>
              <a:sym typeface="Calibri"/>
            </a:endParaRPr>
          </a:p>
          <a:p>
            <a:pPr indent="-358140" lvl="0" marL="457200" rtl="0" algn="l">
              <a:lnSpc>
                <a:spcPct val="90000"/>
              </a:lnSpc>
              <a:spcBef>
                <a:spcPts val="1000"/>
              </a:spcBef>
              <a:spcAft>
                <a:spcPts val="0"/>
              </a:spcAft>
              <a:buSzPct val="100000"/>
              <a:buFont typeface="Calibri"/>
              <a:buChar char="●"/>
            </a:pPr>
            <a:r>
              <a:rPr lang="en" sz="2400">
                <a:latin typeface="Calibri"/>
                <a:ea typeface="Calibri"/>
                <a:cs typeface="Calibri"/>
                <a:sym typeface="Calibri"/>
              </a:rPr>
              <a:t>It uses the Bayes Theorem for unknown class prediction. Naive Bayes classification technique is simple and powerful.Naive Bayes is a very good type of prediction when used with text data.</a:t>
            </a:r>
            <a:endParaRPr sz="2400">
              <a:latin typeface="Calibri"/>
              <a:ea typeface="Calibri"/>
              <a:cs typeface="Calibri"/>
              <a:sym typeface="Calibri"/>
            </a:endParaRPr>
          </a:p>
          <a:p>
            <a:pPr indent="0" lvl="0" marL="0" rtl="0" algn="l">
              <a:lnSpc>
                <a:spcPct val="90000"/>
              </a:lnSpc>
              <a:spcBef>
                <a:spcPts val="1000"/>
              </a:spcBef>
              <a:spcAft>
                <a:spcPts val="0"/>
              </a:spcAft>
              <a:buNone/>
            </a:pPr>
            <a:r>
              <a:t/>
            </a:r>
            <a:endParaRPr sz="2400">
              <a:latin typeface="Calibri"/>
              <a:ea typeface="Calibri"/>
              <a:cs typeface="Calibri"/>
              <a:sym typeface="Calibri"/>
            </a:endParaRPr>
          </a:p>
          <a:p>
            <a:pPr indent="0" lvl="0" marL="457200" rtl="0" algn="l">
              <a:lnSpc>
                <a:spcPct val="115000"/>
              </a:lnSpc>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1297500" y="393750"/>
            <a:ext cx="7038900" cy="580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Lato"/>
                <a:ea typeface="Lato"/>
                <a:cs typeface="Lato"/>
                <a:sym typeface="Lato"/>
              </a:rPr>
              <a:t>Training Data:</a:t>
            </a:r>
            <a:endParaRPr b="1" u="sng">
              <a:latin typeface="Lato"/>
              <a:ea typeface="Lato"/>
              <a:cs typeface="Lato"/>
              <a:sym typeface="Lato"/>
            </a:endParaRPr>
          </a:p>
        </p:txBody>
      </p:sp>
      <p:pic>
        <p:nvPicPr>
          <p:cNvPr id="264" name="Google Shape;264;p31"/>
          <p:cNvPicPr preferRelativeResize="0"/>
          <p:nvPr/>
        </p:nvPicPr>
        <p:blipFill rotWithShape="1">
          <a:blip r:embed="rId3">
            <a:alphaModFix/>
          </a:blip>
          <a:srcRect b="0" l="0" r="0" t="0"/>
          <a:stretch/>
        </p:blipFill>
        <p:spPr>
          <a:xfrm>
            <a:off x="1297500" y="974250"/>
            <a:ext cx="7453401" cy="300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8372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TOPICS :-</a:t>
            </a:r>
            <a:endParaRPr b="1" u="sng">
              <a:latin typeface="EB Garamond"/>
              <a:ea typeface="EB Garamond"/>
              <a:cs typeface="EB Garamond"/>
              <a:sym typeface="EB Garamond"/>
            </a:endParaRPr>
          </a:p>
        </p:txBody>
      </p:sp>
      <p:sp>
        <p:nvSpPr>
          <p:cNvPr id="142" name="Google Shape;142;p1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 sz="2000"/>
              <a:t>Introduction</a:t>
            </a:r>
            <a:endParaRPr sz="2000"/>
          </a:p>
          <a:p>
            <a:pPr indent="-355600" lvl="0" marL="457200" rtl="0" algn="l">
              <a:lnSpc>
                <a:spcPct val="115000"/>
              </a:lnSpc>
              <a:spcBef>
                <a:spcPts val="0"/>
              </a:spcBef>
              <a:spcAft>
                <a:spcPts val="0"/>
              </a:spcAft>
              <a:buSzPts val="2000"/>
              <a:buAutoNum type="arabicPeriod"/>
            </a:pPr>
            <a:r>
              <a:rPr lang="en" sz="2000"/>
              <a:t>Feature Selection and Preprocessing</a:t>
            </a:r>
            <a:endParaRPr sz="2000"/>
          </a:p>
          <a:p>
            <a:pPr indent="-355600" lvl="0" marL="457200" rtl="0" algn="l">
              <a:lnSpc>
                <a:spcPct val="115000"/>
              </a:lnSpc>
              <a:spcBef>
                <a:spcPts val="0"/>
              </a:spcBef>
              <a:spcAft>
                <a:spcPts val="0"/>
              </a:spcAft>
              <a:buSzPts val="2000"/>
              <a:buAutoNum type="arabicPeriod"/>
            </a:pPr>
            <a:r>
              <a:rPr lang="en" sz="2000"/>
              <a:t>Models</a:t>
            </a:r>
            <a:endParaRPr sz="2000"/>
          </a:p>
          <a:p>
            <a:pPr indent="-355600" lvl="0" marL="457200" rtl="0" algn="l">
              <a:lnSpc>
                <a:spcPct val="115000"/>
              </a:lnSpc>
              <a:spcBef>
                <a:spcPts val="0"/>
              </a:spcBef>
              <a:spcAft>
                <a:spcPts val="0"/>
              </a:spcAft>
              <a:buSzPts val="2000"/>
              <a:buAutoNum type="arabicPeriod"/>
            </a:pPr>
            <a:r>
              <a:rPr lang="en" sz="2000"/>
              <a:t>Experiments and Evaluation</a:t>
            </a:r>
            <a:endParaRPr sz="2000"/>
          </a:p>
          <a:p>
            <a:pPr indent="-355600" lvl="0" marL="457200" rtl="0" algn="l">
              <a:lnSpc>
                <a:spcPct val="115000"/>
              </a:lnSpc>
              <a:spcBef>
                <a:spcPts val="0"/>
              </a:spcBef>
              <a:spcAft>
                <a:spcPts val="0"/>
              </a:spcAft>
              <a:buSzPts val="2000"/>
              <a:buAutoNum type="arabicPeriod"/>
            </a:pPr>
            <a:r>
              <a:rPr lang="en" sz="2000"/>
              <a:t>Results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1275825" y="4085600"/>
            <a:ext cx="711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600" u="none" cap="none" strike="noStrike">
                <a:solidFill>
                  <a:schemeClr val="lt1"/>
                </a:solidFill>
                <a:latin typeface="Lato"/>
                <a:ea typeface="Lato"/>
                <a:cs typeface="Lato"/>
                <a:sym typeface="Lato"/>
              </a:rPr>
              <a:t>By implementing multinomial Naive Bayes algorithm we got an accuracy of 86.1% on the test data.</a:t>
            </a:r>
            <a:endParaRPr b="0" i="0" sz="1600" u="none" cap="none" strike="noStrike">
              <a:solidFill>
                <a:schemeClr val="lt1"/>
              </a:solidFill>
              <a:latin typeface="Lato"/>
              <a:ea typeface="Lato"/>
              <a:cs typeface="Lato"/>
              <a:sym typeface="Lato"/>
            </a:endParaRPr>
          </a:p>
        </p:txBody>
      </p:sp>
      <p:pic>
        <p:nvPicPr>
          <p:cNvPr id="270" name="Google Shape;270;p32"/>
          <p:cNvPicPr preferRelativeResize="0"/>
          <p:nvPr/>
        </p:nvPicPr>
        <p:blipFill rotWithShape="1">
          <a:blip r:embed="rId3">
            <a:alphaModFix/>
          </a:blip>
          <a:srcRect b="0" l="0" r="0" t="0"/>
          <a:stretch/>
        </p:blipFill>
        <p:spPr>
          <a:xfrm>
            <a:off x="1275825" y="1087600"/>
            <a:ext cx="4354825" cy="2939750"/>
          </a:xfrm>
          <a:prstGeom prst="rect">
            <a:avLst/>
          </a:prstGeom>
          <a:noFill/>
          <a:ln>
            <a:noFill/>
          </a:ln>
        </p:spPr>
      </p:pic>
      <p:pic>
        <p:nvPicPr>
          <p:cNvPr id="271" name="Google Shape;271;p32"/>
          <p:cNvPicPr preferRelativeResize="0"/>
          <p:nvPr/>
        </p:nvPicPr>
        <p:blipFill rotWithShape="1">
          <a:blip r:embed="rId4">
            <a:alphaModFix/>
          </a:blip>
          <a:srcRect b="0" l="0" r="0" t="0"/>
          <a:stretch/>
        </p:blipFill>
        <p:spPr>
          <a:xfrm>
            <a:off x="5630650" y="1087601"/>
            <a:ext cx="3208550" cy="2939750"/>
          </a:xfrm>
          <a:prstGeom prst="rect">
            <a:avLst/>
          </a:prstGeom>
          <a:noFill/>
          <a:ln>
            <a:noFill/>
          </a:ln>
        </p:spPr>
      </p:pic>
      <p:sp>
        <p:nvSpPr>
          <p:cNvPr id="272" name="Google Shape;272;p32"/>
          <p:cNvSpPr txBox="1"/>
          <p:nvPr/>
        </p:nvSpPr>
        <p:spPr>
          <a:xfrm>
            <a:off x="1370850" y="317225"/>
            <a:ext cx="4259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200" u="sng" cap="none" strike="noStrike">
                <a:solidFill>
                  <a:schemeClr val="lt1"/>
                </a:solidFill>
                <a:latin typeface="Lato"/>
                <a:ea typeface="Lato"/>
                <a:cs typeface="Lato"/>
                <a:sym typeface="Lato"/>
              </a:rPr>
              <a:t>Testing Data:</a:t>
            </a:r>
            <a:endParaRPr b="1" i="0" sz="2200" u="sng" cap="none" strike="noStrike">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1095575" y="25560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t>3.Support Vector Machines:-</a:t>
            </a:r>
            <a:endParaRPr b="1" u="sng"/>
          </a:p>
        </p:txBody>
      </p:sp>
      <p:sp>
        <p:nvSpPr>
          <p:cNvPr id="278" name="Google Shape;278;p33"/>
          <p:cNvSpPr txBox="1"/>
          <p:nvPr>
            <p:ph idx="1" type="body"/>
          </p:nvPr>
        </p:nvSpPr>
        <p:spPr>
          <a:xfrm>
            <a:off x="1340000" y="885775"/>
            <a:ext cx="7384800" cy="3280200"/>
          </a:xfrm>
          <a:prstGeom prst="rect">
            <a:avLst/>
          </a:prstGeom>
          <a:noFill/>
          <a:ln>
            <a:noFill/>
          </a:ln>
        </p:spPr>
        <p:txBody>
          <a:bodyPr anchorCtr="0" anchor="t" bIns="91425" lIns="91425" spcFirstLastPara="1" rIns="91425" wrap="square" tIns="91425">
            <a:noAutofit/>
          </a:bodyPr>
          <a:lstStyle/>
          <a:p>
            <a:pPr indent="-336550" lvl="0" marL="457200" rtl="0" algn="l">
              <a:lnSpc>
                <a:spcPct val="70000"/>
              </a:lnSpc>
              <a:spcBef>
                <a:spcPts val="1000"/>
              </a:spcBef>
              <a:spcAft>
                <a:spcPts val="0"/>
              </a:spcAft>
              <a:buSzPts val="1700"/>
              <a:buChar char="●"/>
            </a:pPr>
            <a:r>
              <a:rPr lang="en" sz="1700"/>
              <a:t>The Support Vector Machine method is a statistical classification approach which is based on the maximization of the margin between the instances and the separation hyper-plane. </a:t>
            </a:r>
            <a:endParaRPr sz="1700"/>
          </a:p>
          <a:p>
            <a:pPr indent="0" lvl="0" marL="0" rtl="0" algn="l">
              <a:lnSpc>
                <a:spcPct val="70000"/>
              </a:lnSpc>
              <a:spcBef>
                <a:spcPts val="1000"/>
              </a:spcBef>
              <a:spcAft>
                <a:spcPts val="0"/>
              </a:spcAft>
              <a:buNone/>
            </a:pPr>
            <a:r>
              <a:t/>
            </a:r>
            <a:endParaRPr sz="1700"/>
          </a:p>
          <a:p>
            <a:pPr indent="-336550" lvl="0" marL="457200" rtl="0" algn="l">
              <a:lnSpc>
                <a:spcPct val="70000"/>
              </a:lnSpc>
              <a:spcBef>
                <a:spcPts val="1000"/>
              </a:spcBef>
              <a:spcAft>
                <a:spcPts val="0"/>
              </a:spcAft>
              <a:buSzPts val="1700"/>
              <a:buChar char="●"/>
            </a:pPr>
            <a:r>
              <a:rPr lang="en" sz="1700"/>
              <a:t>Support Vector Machine (SVM) is a relatively new technique for making predictions, both in classification and regression. Its implementation must have a training stage using SVM sequential training and followed by the testing phase. </a:t>
            </a:r>
            <a:endParaRPr sz="1700"/>
          </a:p>
          <a:p>
            <a:pPr indent="0" lvl="0" marL="457200" rtl="0" algn="l">
              <a:lnSpc>
                <a:spcPct val="70000"/>
              </a:lnSpc>
              <a:spcBef>
                <a:spcPts val="1000"/>
              </a:spcBef>
              <a:spcAft>
                <a:spcPts val="0"/>
              </a:spcAft>
              <a:buNone/>
            </a:pPr>
            <a:r>
              <a:t/>
            </a:r>
            <a:endParaRPr sz="1700"/>
          </a:p>
          <a:p>
            <a:pPr indent="-336550" lvl="0" marL="457200" rtl="0" algn="l">
              <a:lnSpc>
                <a:spcPct val="70000"/>
              </a:lnSpc>
              <a:spcBef>
                <a:spcPts val="1000"/>
              </a:spcBef>
              <a:spcAft>
                <a:spcPts val="0"/>
              </a:spcAft>
              <a:buSzPts val="1700"/>
              <a:buChar char="●"/>
            </a:pPr>
            <a:r>
              <a:rPr lang="en" sz="1700"/>
              <a:t>The concept of classification with the Support Vector Machine is to find the best hyperplane that functions as a separator of three data classes. The Support Vector Machine can work on high-dimensional datasets using kernel tricks. </a:t>
            </a:r>
            <a:endParaRPr sz="1700"/>
          </a:p>
          <a:p>
            <a:pPr indent="0" lvl="0" marL="457200" rtl="0" algn="l">
              <a:lnSpc>
                <a:spcPct val="70000"/>
              </a:lnSpc>
              <a:spcBef>
                <a:spcPts val="1000"/>
              </a:spcBef>
              <a:spcAft>
                <a:spcPts val="0"/>
              </a:spcAft>
              <a:buNone/>
            </a:pPr>
            <a:r>
              <a:t/>
            </a:r>
            <a:endParaRPr sz="1700"/>
          </a:p>
          <a:p>
            <a:pPr indent="-336550" lvl="0" marL="457200" rtl="0" algn="l">
              <a:lnSpc>
                <a:spcPct val="70000"/>
              </a:lnSpc>
              <a:spcBef>
                <a:spcPts val="1000"/>
              </a:spcBef>
              <a:spcAft>
                <a:spcPts val="0"/>
              </a:spcAft>
              <a:buSzPts val="1700"/>
              <a:buChar char="●"/>
            </a:pPr>
            <a:r>
              <a:rPr lang="en" sz="1700"/>
              <a:t>The Support Vector Machine only uses a few selected data points that contribute (support vector) to form a model used in the classification process.</a:t>
            </a:r>
            <a:endParaRPr sz="1700"/>
          </a:p>
          <a:p>
            <a:pPr indent="0" lvl="0" marL="0" rtl="0" algn="l">
              <a:lnSpc>
                <a:spcPct val="95000"/>
              </a:lnSpc>
              <a:spcBef>
                <a:spcPts val="0"/>
              </a:spcBef>
              <a:spcAft>
                <a:spcPts val="1200"/>
              </a:spcAft>
              <a:buNone/>
            </a:pPr>
            <a:r>
              <a:t/>
            </a:r>
            <a:endParaRPr sz="110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7500" y="393750"/>
            <a:ext cx="7038900" cy="61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Lato"/>
                <a:ea typeface="Lato"/>
                <a:cs typeface="Lato"/>
                <a:sym typeface="Lato"/>
              </a:rPr>
              <a:t>Training Data:</a:t>
            </a:r>
            <a:endParaRPr b="1" u="sng">
              <a:latin typeface="Lato"/>
              <a:ea typeface="Lato"/>
              <a:cs typeface="Lato"/>
              <a:sym typeface="Lato"/>
            </a:endParaRPr>
          </a:p>
        </p:txBody>
      </p:sp>
      <p:pic>
        <p:nvPicPr>
          <p:cNvPr id="284" name="Google Shape;284;p34"/>
          <p:cNvPicPr preferRelativeResize="0"/>
          <p:nvPr/>
        </p:nvPicPr>
        <p:blipFill rotWithShape="1">
          <a:blip r:embed="rId3">
            <a:alphaModFix/>
          </a:blip>
          <a:srcRect b="0" l="0" r="0" t="0"/>
          <a:stretch/>
        </p:blipFill>
        <p:spPr>
          <a:xfrm>
            <a:off x="1297500" y="1008450"/>
            <a:ext cx="7439075" cy="3400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nvSpPr>
        <p:spPr>
          <a:xfrm>
            <a:off x="1277400" y="3787325"/>
            <a:ext cx="704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As it can be observed, the model has achieved an accuracy of 93.5% which is very good. The precision and recall values are also high. </a:t>
            </a:r>
            <a:endParaRPr b="0" i="0" sz="1400" u="none" cap="none" strike="noStrike">
              <a:solidFill>
                <a:schemeClr val="lt1"/>
              </a:solidFill>
              <a:latin typeface="Lato"/>
              <a:ea typeface="Lato"/>
              <a:cs typeface="Lato"/>
              <a:sym typeface="Lato"/>
            </a:endParaRPr>
          </a:p>
        </p:txBody>
      </p:sp>
      <p:pic>
        <p:nvPicPr>
          <p:cNvPr id="290" name="Google Shape;290;p35"/>
          <p:cNvPicPr preferRelativeResize="0"/>
          <p:nvPr/>
        </p:nvPicPr>
        <p:blipFill rotWithShape="1">
          <a:blip r:embed="rId3">
            <a:alphaModFix/>
          </a:blip>
          <a:srcRect b="0" l="0" r="0" t="0"/>
          <a:stretch/>
        </p:blipFill>
        <p:spPr>
          <a:xfrm>
            <a:off x="1277400" y="986675"/>
            <a:ext cx="4690325" cy="2690275"/>
          </a:xfrm>
          <a:prstGeom prst="rect">
            <a:avLst/>
          </a:prstGeom>
          <a:noFill/>
          <a:ln>
            <a:noFill/>
          </a:ln>
        </p:spPr>
      </p:pic>
      <p:pic>
        <p:nvPicPr>
          <p:cNvPr id="291" name="Google Shape;291;p35"/>
          <p:cNvPicPr preferRelativeResize="0"/>
          <p:nvPr/>
        </p:nvPicPr>
        <p:blipFill rotWithShape="1">
          <a:blip r:embed="rId4">
            <a:alphaModFix/>
          </a:blip>
          <a:srcRect b="0" l="0" r="0" t="0"/>
          <a:stretch/>
        </p:blipFill>
        <p:spPr>
          <a:xfrm>
            <a:off x="5967725" y="986675"/>
            <a:ext cx="3023875" cy="2690274"/>
          </a:xfrm>
          <a:prstGeom prst="rect">
            <a:avLst/>
          </a:prstGeom>
          <a:noFill/>
          <a:ln>
            <a:noFill/>
          </a:ln>
        </p:spPr>
      </p:pic>
      <p:sp>
        <p:nvSpPr>
          <p:cNvPr id="292" name="Google Shape;292;p35"/>
          <p:cNvSpPr txBox="1"/>
          <p:nvPr/>
        </p:nvSpPr>
        <p:spPr>
          <a:xfrm>
            <a:off x="1146975" y="180475"/>
            <a:ext cx="427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sng" cap="none" strike="noStrike">
                <a:solidFill>
                  <a:schemeClr val="lt1"/>
                </a:solidFill>
                <a:latin typeface="Lato"/>
                <a:ea typeface="Lato"/>
                <a:cs typeface="Lato"/>
                <a:sym typeface="Lato"/>
              </a:rPr>
              <a:t>Testing Data:</a:t>
            </a:r>
            <a:endParaRPr b="1" i="0" sz="2700" u="sng" cap="none" strike="noStrike">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4.Decision Trees:-</a:t>
            </a:r>
            <a:endParaRPr b="1" u="sng">
              <a:latin typeface="EB Garamond"/>
              <a:ea typeface="EB Garamond"/>
              <a:cs typeface="EB Garamond"/>
              <a:sym typeface="EB Garamond"/>
            </a:endParaRPr>
          </a:p>
        </p:txBody>
      </p:sp>
      <p:sp>
        <p:nvSpPr>
          <p:cNvPr id="298" name="Google Shape;298;p36"/>
          <p:cNvSpPr txBox="1"/>
          <p:nvPr>
            <p:ph idx="1" type="body"/>
          </p:nvPr>
        </p:nvSpPr>
        <p:spPr>
          <a:xfrm>
            <a:off x="1297500" y="1116000"/>
            <a:ext cx="7038900" cy="2911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0000"/>
              </a:lnSpc>
              <a:spcBef>
                <a:spcPts val="1000"/>
              </a:spcBef>
              <a:spcAft>
                <a:spcPts val="0"/>
              </a:spcAft>
              <a:buSzPts val="1300"/>
              <a:buNone/>
            </a:pPr>
            <a:r>
              <a:rPr lang="en" sz="2400">
                <a:latin typeface="Calibri"/>
                <a:ea typeface="Calibri"/>
                <a:cs typeface="Calibri"/>
                <a:sym typeface="Calibri"/>
              </a:rPr>
              <a:t>The decision tree is a method of classification and pattern prediction from data. It describes the relationship of the attribute variable x and target y in the form of a tree. The decision tree has a structure like a flowchart, where the internal node is a test of the attribute variable (not the leaf / outermost), each branch is the test result, and the outer node is the leaf, which is the label.</a:t>
            </a:r>
            <a:endParaRPr sz="2400">
              <a:latin typeface="Calibri"/>
              <a:ea typeface="Calibri"/>
              <a:cs typeface="Calibri"/>
              <a:sym typeface="Calibri"/>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1297500" y="393750"/>
            <a:ext cx="7038900" cy="569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Lato"/>
                <a:ea typeface="Lato"/>
                <a:cs typeface="Lato"/>
                <a:sym typeface="Lato"/>
              </a:rPr>
              <a:t>Training Data</a:t>
            </a:r>
            <a:endParaRPr b="1" u="sng">
              <a:latin typeface="Lato"/>
              <a:ea typeface="Lato"/>
              <a:cs typeface="Lato"/>
              <a:sym typeface="Lato"/>
            </a:endParaRPr>
          </a:p>
        </p:txBody>
      </p:sp>
      <p:pic>
        <p:nvPicPr>
          <p:cNvPr id="304" name="Google Shape;304;p37"/>
          <p:cNvPicPr preferRelativeResize="0"/>
          <p:nvPr/>
        </p:nvPicPr>
        <p:blipFill rotWithShape="1">
          <a:blip r:embed="rId3">
            <a:alphaModFix/>
          </a:blip>
          <a:srcRect b="0" l="0" r="0" t="0"/>
          <a:stretch/>
        </p:blipFill>
        <p:spPr>
          <a:xfrm>
            <a:off x="1297500" y="963150"/>
            <a:ext cx="7703900" cy="387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8"/>
          <p:cNvPicPr preferRelativeResize="0"/>
          <p:nvPr/>
        </p:nvPicPr>
        <p:blipFill rotWithShape="1">
          <a:blip r:embed="rId3">
            <a:alphaModFix/>
          </a:blip>
          <a:srcRect b="0" l="0" r="0" t="0"/>
          <a:stretch/>
        </p:blipFill>
        <p:spPr>
          <a:xfrm>
            <a:off x="1132925" y="1234900"/>
            <a:ext cx="4814975" cy="3222475"/>
          </a:xfrm>
          <a:prstGeom prst="rect">
            <a:avLst/>
          </a:prstGeom>
          <a:noFill/>
          <a:ln>
            <a:noFill/>
          </a:ln>
        </p:spPr>
      </p:pic>
      <p:pic>
        <p:nvPicPr>
          <p:cNvPr id="310" name="Google Shape;310;p38"/>
          <p:cNvPicPr preferRelativeResize="0"/>
          <p:nvPr/>
        </p:nvPicPr>
        <p:blipFill rotWithShape="1">
          <a:blip r:embed="rId4">
            <a:alphaModFix/>
          </a:blip>
          <a:srcRect b="0" l="0" r="0" t="0"/>
          <a:stretch/>
        </p:blipFill>
        <p:spPr>
          <a:xfrm>
            <a:off x="5947900" y="1234900"/>
            <a:ext cx="3043700" cy="3222475"/>
          </a:xfrm>
          <a:prstGeom prst="rect">
            <a:avLst/>
          </a:prstGeom>
          <a:noFill/>
          <a:ln>
            <a:noFill/>
          </a:ln>
        </p:spPr>
      </p:pic>
      <p:sp>
        <p:nvSpPr>
          <p:cNvPr id="311" name="Google Shape;311;p38"/>
          <p:cNvSpPr txBox="1"/>
          <p:nvPr/>
        </p:nvSpPr>
        <p:spPr>
          <a:xfrm>
            <a:off x="1155600" y="407850"/>
            <a:ext cx="404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sng" cap="none" strike="noStrike">
                <a:solidFill>
                  <a:schemeClr val="lt1"/>
                </a:solidFill>
                <a:latin typeface="Lato"/>
                <a:ea typeface="Lato"/>
                <a:cs typeface="Lato"/>
                <a:sym typeface="Lato"/>
              </a:rPr>
              <a:t>Testing Data</a:t>
            </a:r>
            <a:endParaRPr b="1" i="0" sz="2700" u="sng" cap="none" strike="noStrike">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5.Random Forest:-</a:t>
            </a:r>
            <a:endParaRPr b="1" u="sng">
              <a:latin typeface="EB Garamond"/>
              <a:ea typeface="EB Garamond"/>
              <a:cs typeface="EB Garamond"/>
              <a:sym typeface="EB Garamond"/>
            </a:endParaRPr>
          </a:p>
        </p:txBody>
      </p:sp>
      <p:sp>
        <p:nvSpPr>
          <p:cNvPr id="317" name="Google Shape;317;p39"/>
          <p:cNvSpPr txBox="1"/>
          <p:nvPr>
            <p:ph idx="1" type="body"/>
          </p:nvPr>
        </p:nvSpPr>
        <p:spPr>
          <a:xfrm>
            <a:off x="1297500" y="974850"/>
            <a:ext cx="7038900" cy="29112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90000"/>
              </a:lnSpc>
              <a:spcBef>
                <a:spcPts val="1000"/>
              </a:spcBef>
              <a:spcAft>
                <a:spcPts val="0"/>
              </a:spcAft>
              <a:buSzPct val="69892"/>
              <a:buNone/>
            </a:pPr>
            <a:r>
              <a:rPr lang="en" sz="2400">
                <a:latin typeface="Calibri"/>
                <a:ea typeface="Calibri"/>
                <a:cs typeface="Calibri"/>
                <a:sym typeface="Calibri"/>
              </a:rPr>
              <a:t>Random Forest (RF) is a classification algorithm that can be used to identify sentiment analysis and emotion analysis in numbers significant data. Random forest is an ensemble learning method that construct a number of decision trees at randomly selected features and predict the class of a test instance by voting of the individual trees.</a:t>
            </a:r>
            <a:endParaRPr sz="2400">
              <a:latin typeface="Calibri"/>
              <a:ea typeface="Calibri"/>
              <a:cs typeface="Calibri"/>
              <a:sym typeface="Calibri"/>
            </a:endParaRPr>
          </a:p>
          <a:p>
            <a:pPr indent="0" lvl="0" marL="0" rtl="0" algn="l">
              <a:lnSpc>
                <a:spcPct val="90000"/>
              </a:lnSpc>
              <a:spcBef>
                <a:spcPts val="1000"/>
              </a:spcBef>
              <a:spcAft>
                <a:spcPts val="0"/>
              </a:spcAft>
              <a:buSzPct val="69892"/>
              <a:buNone/>
            </a:pPr>
            <a:r>
              <a:t/>
            </a:r>
            <a:endParaRPr sz="2400">
              <a:latin typeface="Calibri"/>
              <a:ea typeface="Calibri"/>
              <a:cs typeface="Calibri"/>
              <a:sym typeface="Calibri"/>
            </a:endParaRPr>
          </a:p>
          <a:p>
            <a:pPr indent="0" lvl="0" marL="0" rtl="0" algn="l">
              <a:lnSpc>
                <a:spcPct val="90000"/>
              </a:lnSpc>
              <a:spcBef>
                <a:spcPts val="1000"/>
              </a:spcBef>
              <a:spcAft>
                <a:spcPts val="0"/>
              </a:spcAft>
              <a:buSzPct val="69892"/>
              <a:buNone/>
            </a:pPr>
            <a:r>
              <a:rPr lang="en" sz="2400">
                <a:latin typeface="Calibri"/>
                <a:ea typeface="Calibri"/>
                <a:cs typeface="Calibri"/>
                <a:sym typeface="Calibri"/>
              </a:rPr>
              <a:t>A Random Forest is a meta estimator that fits the number of classifying decision trees and various sub-samples of dataset and uses averaging to improve the predictive accuracy and control overfitting. </a:t>
            </a:r>
            <a:endParaRPr sz="2400">
              <a:latin typeface="Calibri"/>
              <a:ea typeface="Calibri"/>
              <a:cs typeface="Calibri"/>
              <a:sym typeface="Calibri"/>
            </a:endParaRPr>
          </a:p>
          <a:p>
            <a:pPr indent="0" lvl="0" marL="0" rtl="0" algn="l">
              <a:lnSpc>
                <a:spcPct val="115000"/>
              </a:lnSpc>
              <a:spcBef>
                <a:spcPts val="0"/>
              </a:spcBef>
              <a:spcAft>
                <a:spcPts val="1200"/>
              </a:spcAft>
              <a:buSzPct val="129032"/>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1297500" y="393750"/>
            <a:ext cx="7038900" cy="591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Lato"/>
                <a:ea typeface="Lato"/>
                <a:cs typeface="Lato"/>
                <a:sym typeface="Lato"/>
              </a:rPr>
              <a:t>Training Data</a:t>
            </a:r>
            <a:endParaRPr b="1" u="sng">
              <a:latin typeface="Lato"/>
              <a:ea typeface="Lato"/>
              <a:cs typeface="Lato"/>
              <a:sym typeface="Lato"/>
            </a:endParaRPr>
          </a:p>
        </p:txBody>
      </p:sp>
      <p:pic>
        <p:nvPicPr>
          <p:cNvPr id="323" name="Google Shape;323;p40"/>
          <p:cNvPicPr preferRelativeResize="0"/>
          <p:nvPr/>
        </p:nvPicPr>
        <p:blipFill rotWithShape="1">
          <a:blip r:embed="rId3">
            <a:alphaModFix/>
          </a:blip>
          <a:srcRect b="0" l="0" r="0" t="0"/>
          <a:stretch/>
        </p:blipFill>
        <p:spPr>
          <a:xfrm>
            <a:off x="1297500" y="1115400"/>
            <a:ext cx="7545151" cy="345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nvSpPr>
        <p:spPr>
          <a:xfrm>
            <a:off x="1187000" y="3636625"/>
            <a:ext cx="7038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We got the highest accuracy for the random forest which is 95.5%. Compared  to other models this is the best fit.</a:t>
            </a:r>
            <a:endParaRPr b="0" i="0" sz="1400" u="none" cap="none" strike="noStrike">
              <a:solidFill>
                <a:schemeClr val="lt1"/>
              </a:solidFill>
              <a:latin typeface="Lato"/>
              <a:ea typeface="Lato"/>
              <a:cs typeface="Lato"/>
              <a:sym typeface="Lato"/>
            </a:endParaRPr>
          </a:p>
        </p:txBody>
      </p:sp>
      <p:pic>
        <p:nvPicPr>
          <p:cNvPr id="329" name="Google Shape;329;p41"/>
          <p:cNvPicPr preferRelativeResize="0"/>
          <p:nvPr/>
        </p:nvPicPr>
        <p:blipFill rotWithShape="1">
          <a:blip r:embed="rId3">
            <a:alphaModFix/>
          </a:blip>
          <a:srcRect b="0" l="0" r="0" t="0"/>
          <a:stretch/>
        </p:blipFill>
        <p:spPr>
          <a:xfrm>
            <a:off x="1187000" y="1098950"/>
            <a:ext cx="4511625" cy="2419275"/>
          </a:xfrm>
          <a:prstGeom prst="rect">
            <a:avLst/>
          </a:prstGeom>
          <a:noFill/>
          <a:ln>
            <a:noFill/>
          </a:ln>
        </p:spPr>
      </p:pic>
      <p:pic>
        <p:nvPicPr>
          <p:cNvPr id="330" name="Google Shape;330;p41"/>
          <p:cNvPicPr preferRelativeResize="0"/>
          <p:nvPr/>
        </p:nvPicPr>
        <p:blipFill rotWithShape="1">
          <a:blip r:embed="rId4">
            <a:alphaModFix/>
          </a:blip>
          <a:srcRect b="0" l="0" r="0" t="0"/>
          <a:stretch/>
        </p:blipFill>
        <p:spPr>
          <a:xfrm>
            <a:off x="5698625" y="1098950"/>
            <a:ext cx="3319501" cy="2419275"/>
          </a:xfrm>
          <a:prstGeom prst="rect">
            <a:avLst/>
          </a:prstGeom>
          <a:noFill/>
          <a:ln>
            <a:noFill/>
          </a:ln>
        </p:spPr>
      </p:pic>
      <p:sp>
        <p:nvSpPr>
          <p:cNvPr id="331" name="Google Shape;331;p41"/>
          <p:cNvSpPr txBox="1"/>
          <p:nvPr/>
        </p:nvSpPr>
        <p:spPr>
          <a:xfrm>
            <a:off x="1246225" y="328550"/>
            <a:ext cx="4452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sng" cap="none" strike="noStrike">
                <a:solidFill>
                  <a:schemeClr val="lt1"/>
                </a:solidFill>
                <a:latin typeface="Lato"/>
                <a:ea typeface="Lato"/>
                <a:cs typeface="Lato"/>
                <a:sym typeface="Lato"/>
              </a:rPr>
              <a:t>Testing Data</a:t>
            </a:r>
            <a:endParaRPr b="1" i="0" sz="2700" u="sng" cap="none" strike="noStrike">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59350" y="10680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INTRODUCTION:-</a:t>
            </a:r>
            <a:endParaRPr b="1" u="sng">
              <a:latin typeface="EB Garamond"/>
              <a:ea typeface="EB Garamond"/>
              <a:cs typeface="EB Garamond"/>
              <a:sym typeface="EB Garamond"/>
            </a:endParaRPr>
          </a:p>
        </p:txBody>
      </p:sp>
      <p:sp>
        <p:nvSpPr>
          <p:cNvPr id="148" name="Google Shape;148;p15"/>
          <p:cNvSpPr txBox="1"/>
          <p:nvPr>
            <p:ph idx="1" type="body"/>
          </p:nvPr>
        </p:nvSpPr>
        <p:spPr>
          <a:xfrm>
            <a:off x="1159350" y="754525"/>
            <a:ext cx="7597200" cy="4208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AutoNum type="arabicPeriod"/>
            </a:pPr>
            <a:r>
              <a:rPr lang="en"/>
              <a:t>The dataset that we have chosen for this project is “</a:t>
            </a:r>
            <a:r>
              <a:rPr b="1" i="1" lang="en">
                <a:latin typeface="Times New Roman"/>
                <a:ea typeface="Times New Roman"/>
                <a:cs typeface="Times New Roman"/>
                <a:sym typeface="Times New Roman"/>
              </a:rPr>
              <a:t>US AIRLINES TWITTER SENTIMENT ANALYSIS”. </a:t>
            </a:r>
            <a:endParaRPr b="1" i="1">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AutoNum type="arabicPeriod"/>
            </a:pPr>
            <a:r>
              <a:rPr lang="en"/>
              <a:t>As you know, air travel is a tiring process. Any traveller  wants to travel in a better flight, for which they search for the reviews on any social media platform. The analysis based on the reviews makes it easier for both traveller and the airline to decide on the changes to be made respectively. </a:t>
            </a:r>
            <a:endParaRPr/>
          </a:p>
          <a:p>
            <a:pPr indent="-311150" lvl="0" marL="457200" rtl="0" algn="l">
              <a:lnSpc>
                <a:spcPct val="115000"/>
              </a:lnSpc>
              <a:spcBef>
                <a:spcPts val="0"/>
              </a:spcBef>
              <a:spcAft>
                <a:spcPts val="0"/>
              </a:spcAft>
              <a:buSzPts val="1300"/>
              <a:buAutoNum type="arabicPeriod"/>
            </a:pPr>
            <a:r>
              <a:rPr lang="en"/>
              <a:t>In this project, we are going to analyse how travellers in various airlines have expressed their experience through tweets on Twitter. Different feedbacks have been given based on which sentiment analysis can be performed.</a:t>
            </a:r>
            <a:endParaRPr/>
          </a:p>
          <a:p>
            <a:pPr indent="-311150" lvl="0" marL="457200" rtl="0" algn="l">
              <a:lnSpc>
                <a:spcPct val="115000"/>
              </a:lnSpc>
              <a:spcBef>
                <a:spcPts val="0"/>
              </a:spcBef>
              <a:spcAft>
                <a:spcPts val="0"/>
              </a:spcAft>
              <a:buSzPts val="1300"/>
              <a:buAutoNum type="arabicPeriod"/>
            </a:pPr>
            <a:r>
              <a:rPr lang="en"/>
              <a:t>The purpose is to create a model which on providing the tweets(reviews) to the training should provide the outcomes that whether a particular tweet done by an individual is a positive response or a negative one or neutral.</a:t>
            </a:r>
            <a:endParaRPr/>
          </a:p>
          <a:p>
            <a:pPr indent="-311150" lvl="0" marL="457200" rtl="0" algn="l">
              <a:lnSpc>
                <a:spcPct val="115000"/>
              </a:lnSpc>
              <a:spcBef>
                <a:spcPts val="0"/>
              </a:spcBef>
              <a:spcAft>
                <a:spcPts val="0"/>
              </a:spcAft>
              <a:buSzPts val="1300"/>
              <a:buAutoNum type="arabicPeriod"/>
            </a:pPr>
            <a:r>
              <a:rPr lang="en"/>
              <a:t>All reviews that depict positive response contains good experience with the traveller with the airlines.</a:t>
            </a:r>
            <a:endParaRPr/>
          </a:p>
          <a:p>
            <a:pPr indent="-311150" lvl="0" marL="457200" rtl="0" algn="l">
              <a:lnSpc>
                <a:spcPct val="115000"/>
              </a:lnSpc>
              <a:spcBef>
                <a:spcPts val="0"/>
              </a:spcBef>
              <a:spcAft>
                <a:spcPts val="0"/>
              </a:spcAft>
              <a:buSzPts val="1300"/>
              <a:buAutoNum type="arabicPeriod"/>
            </a:pPr>
            <a:r>
              <a:rPr lang="en"/>
              <a:t>All reviews that depict negative response contains difficulties faced by travellers.</a:t>
            </a:r>
            <a:endParaRPr/>
          </a:p>
          <a:p>
            <a:pPr indent="-311150" lvl="0" marL="457200" rtl="0" algn="l">
              <a:lnSpc>
                <a:spcPct val="115000"/>
              </a:lnSpc>
              <a:spcBef>
                <a:spcPts val="0"/>
              </a:spcBef>
              <a:spcAft>
                <a:spcPts val="0"/>
              </a:spcAft>
              <a:buSzPts val="1300"/>
              <a:buAutoNum type="arabicPeriod"/>
            </a:pPr>
            <a:r>
              <a:rPr lang="en"/>
              <a:t>Neutral Responses will be, that which are not specific to be considered in positive or negative.</a:t>
            </a:r>
            <a:endParaRPr/>
          </a:p>
          <a:p>
            <a:pPr indent="-311150" lvl="0" marL="457200" rtl="0" algn="l">
              <a:lnSpc>
                <a:spcPct val="115000"/>
              </a:lnSpc>
              <a:spcBef>
                <a:spcPts val="0"/>
              </a:spcBef>
              <a:spcAft>
                <a:spcPts val="0"/>
              </a:spcAft>
              <a:buSzPts val="1300"/>
              <a:buAutoNum type="arabicPeriod"/>
            </a:pPr>
            <a:r>
              <a:rPr lang="en"/>
              <a:t>This will help the airline find out their deficiencies so that they could work on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EXPERIMENTS AND EVALUATIONS:-</a:t>
            </a:r>
            <a:endParaRPr b="1" u="sng">
              <a:latin typeface="EB Garamond"/>
              <a:ea typeface="EB Garamond"/>
              <a:cs typeface="EB Garamond"/>
              <a:sym typeface="EB Garamond"/>
            </a:endParaRPr>
          </a:p>
        </p:txBody>
      </p:sp>
      <p:sp>
        <p:nvSpPr>
          <p:cNvPr id="337" name="Google Shape;337;p4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90000"/>
              </a:lnSpc>
              <a:spcBef>
                <a:spcPts val="1000"/>
              </a:spcBef>
              <a:spcAft>
                <a:spcPts val="0"/>
              </a:spcAft>
              <a:buSzPct val="58558"/>
              <a:buNone/>
            </a:pPr>
            <a:r>
              <a:rPr lang="en" sz="2400">
                <a:latin typeface="Arial"/>
                <a:ea typeface="Arial"/>
                <a:cs typeface="Arial"/>
                <a:sym typeface="Arial"/>
              </a:rPr>
              <a:t>The proposed work is analyzed by using Machine Learning algorithms called Random Forest, SVM, Logistic Regression, Naive Bayes and Decision Trees. In our system the accuracy, precision, F-1 Score and recall are calculated for all algorithms and then accuracy comparison is made using these algorithms. In which the Random Forest gives the best accuracy of about 95.6% than the Support Vector Machine which is around 93.5%.</a:t>
            </a:r>
            <a:endParaRPr sz="2400">
              <a:latin typeface="Arial"/>
              <a:ea typeface="Arial"/>
              <a:cs typeface="Arial"/>
              <a:sym typeface="Arial"/>
            </a:endParaRPr>
          </a:p>
          <a:p>
            <a:pPr indent="0" lvl="0" marL="0" rtl="0" algn="l">
              <a:lnSpc>
                <a:spcPct val="115000"/>
              </a:lnSpc>
              <a:spcBef>
                <a:spcPts val="0"/>
              </a:spcBef>
              <a:spcAft>
                <a:spcPts val="1200"/>
              </a:spcAft>
              <a:buSzPct val="108108"/>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RESULTS:-</a:t>
            </a:r>
            <a:endParaRPr b="1" u="sng">
              <a:latin typeface="EB Garamond"/>
              <a:ea typeface="EB Garamond"/>
              <a:cs typeface="EB Garamond"/>
              <a:sym typeface="EB Garamond"/>
            </a:endParaRPr>
          </a:p>
        </p:txBody>
      </p:sp>
      <p:sp>
        <p:nvSpPr>
          <p:cNvPr id="343" name="Google Shape;343;p4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90000"/>
              </a:lnSpc>
              <a:spcBef>
                <a:spcPts val="1000"/>
              </a:spcBef>
              <a:spcAft>
                <a:spcPts val="0"/>
              </a:spcAft>
              <a:buSzPct val="83870"/>
              <a:buNone/>
            </a:pPr>
            <a:r>
              <a:rPr lang="en" sz="2000">
                <a:latin typeface="Calibri"/>
                <a:ea typeface="Calibri"/>
                <a:cs typeface="Calibri"/>
                <a:sym typeface="Calibri"/>
              </a:rPr>
              <a:t>The data is pre-processed to obtain clean data for further processing. This process fully uses the Python programming language. Classification result data was carried out using three data groupings, namely negative, positive and neutral.</a:t>
            </a:r>
            <a:endParaRPr sz="2000">
              <a:latin typeface="Calibri"/>
              <a:ea typeface="Calibri"/>
              <a:cs typeface="Calibri"/>
              <a:sym typeface="Calibri"/>
            </a:endParaRPr>
          </a:p>
          <a:p>
            <a:pPr indent="0" lvl="0" marL="0" rtl="0" algn="l">
              <a:lnSpc>
                <a:spcPct val="90000"/>
              </a:lnSpc>
              <a:spcBef>
                <a:spcPts val="1000"/>
              </a:spcBef>
              <a:spcAft>
                <a:spcPts val="0"/>
              </a:spcAft>
              <a:buSzPct val="83870"/>
              <a:buNone/>
            </a:pPr>
            <a:r>
              <a:rPr lang="en" sz="2000">
                <a:latin typeface="Calibri"/>
                <a:ea typeface="Calibri"/>
                <a:cs typeface="Calibri"/>
                <a:sym typeface="Calibri"/>
              </a:rPr>
              <a:t>The process begins by reading the data and then preprocessing. Preprocessing aims to clean data. The resulting data is a core that has no noise. This process is carried out with several processes, including: filtering (slank word conversion, remove the number, remove stopword, remove the figure, remove duplicate), emoticon conversion. In the conversion process, emoticons have rules to improve data cleanliness. This process is a preprocessing, which is processed in full by coding using Python. The final result of this preprocessing is clean data. Result data is data that has meaning for the next process. The preprocessing eliminates meaningless/useless text.</a:t>
            </a:r>
            <a:endParaRPr sz="2000">
              <a:latin typeface="Calibri"/>
              <a:ea typeface="Calibri"/>
              <a:cs typeface="Calibri"/>
              <a:sym typeface="Calibri"/>
            </a:endParaRPr>
          </a:p>
          <a:p>
            <a:pPr indent="0" lvl="0" marL="0" rtl="0" algn="l">
              <a:lnSpc>
                <a:spcPct val="115000"/>
              </a:lnSpc>
              <a:spcBef>
                <a:spcPts val="0"/>
              </a:spcBef>
              <a:spcAft>
                <a:spcPts val="1200"/>
              </a:spcAft>
              <a:buSzPct val="129032"/>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idx="1" type="body"/>
          </p:nvPr>
        </p:nvSpPr>
        <p:spPr>
          <a:xfrm>
            <a:off x="1488350" y="1467075"/>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b="1" i="1" lang="en" sz="7600">
                <a:solidFill>
                  <a:srgbClr val="00FFFF"/>
                </a:solidFill>
                <a:latin typeface="Times New Roman"/>
                <a:ea typeface="Times New Roman"/>
                <a:cs typeface="Times New Roman"/>
                <a:sym typeface="Times New Roman"/>
              </a:rPr>
              <a:t>THANK YOU!</a:t>
            </a:r>
            <a:endParaRPr b="1" i="1" sz="7600">
              <a:solidFill>
                <a:srgbClr val="00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39025" y="28747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DATA:-</a:t>
            </a:r>
            <a:endParaRPr b="1" u="sng">
              <a:latin typeface="EB Garamond"/>
              <a:ea typeface="EB Garamond"/>
              <a:cs typeface="EB Garamond"/>
              <a:sym typeface="EB Garamond"/>
            </a:endParaRPr>
          </a:p>
        </p:txBody>
      </p:sp>
      <p:sp>
        <p:nvSpPr>
          <p:cNvPr id="154" name="Google Shape;154;p16"/>
          <p:cNvSpPr txBox="1"/>
          <p:nvPr>
            <p:ph idx="1" type="body"/>
          </p:nvPr>
        </p:nvSpPr>
        <p:spPr>
          <a:xfrm>
            <a:off x="1312675" y="2071375"/>
            <a:ext cx="7038900" cy="2751000"/>
          </a:xfrm>
          <a:prstGeom prst="rect">
            <a:avLst/>
          </a:prstGeom>
          <a:noFill/>
          <a:ln>
            <a:noFill/>
          </a:ln>
        </p:spPr>
        <p:txBody>
          <a:bodyPr anchorCtr="0" anchor="t" bIns="91425" lIns="91425" spcFirstLastPara="1" rIns="91425" wrap="square" tIns="91425">
            <a:noAutofit/>
          </a:bodyPr>
          <a:lstStyle/>
          <a:p>
            <a:pPr indent="-317658" lvl="0" marL="457200" rtl="0" algn="l">
              <a:lnSpc>
                <a:spcPct val="95000"/>
              </a:lnSpc>
              <a:spcBef>
                <a:spcPts val="0"/>
              </a:spcBef>
              <a:spcAft>
                <a:spcPts val="0"/>
              </a:spcAft>
              <a:buSzPts val="1403"/>
              <a:buChar char="●"/>
            </a:pPr>
            <a:r>
              <a:rPr lang="en" sz="1402"/>
              <a:t>The dataset consists of 13 columns and 14,000 rows.</a:t>
            </a:r>
            <a:endParaRPr sz="1402"/>
          </a:p>
          <a:p>
            <a:pPr indent="0" lvl="0" marL="0" rtl="0" algn="l">
              <a:lnSpc>
                <a:spcPct val="95000"/>
              </a:lnSpc>
              <a:spcBef>
                <a:spcPts val="0"/>
              </a:spcBef>
              <a:spcAft>
                <a:spcPts val="0"/>
              </a:spcAft>
              <a:buSzPts val="1018"/>
              <a:buNone/>
            </a:pPr>
            <a:r>
              <a:t/>
            </a:r>
            <a:endParaRPr sz="1402"/>
          </a:p>
          <a:p>
            <a:pPr indent="-317658" lvl="0" marL="457200" rtl="0" algn="l">
              <a:lnSpc>
                <a:spcPct val="95000"/>
              </a:lnSpc>
              <a:spcBef>
                <a:spcPts val="0"/>
              </a:spcBef>
              <a:spcAft>
                <a:spcPts val="0"/>
              </a:spcAft>
              <a:buSzPts val="1403"/>
              <a:buChar char="●"/>
            </a:pPr>
            <a:r>
              <a:rPr lang="en" sz="1402"/>
              <a:t>The main parameters that the dataset includes are as follows:-</a:t>
            </a:r>
            <a:endParaRPr sz="1402"/>
          </a:p>
          <a:p>
            <a:pPr indent="0" lvl="0" marL="457200" rtl="0" algn="l">
              <a:lnSpc>
                <a:spcPct val="95000"/>
              </a:lnSpc>
              <a:spcBef>
                <a:spcPts val="1200"/>
              </a:spcBef>
              <a:spcAft>
                <a:spcPts val="0"/>
              </a:spcAft>
              <a:buSzPts val="1203"/>
              <a:buNone/>
            </a:pPr>
            <a:r>
              <a:rPr lang="en" sz="1402"/>
              <a:t>-&gt; The Tweet Id </a:t>
            </a:r>
            <a:endParaRPr sz="1402"/>
          </a:p>
          <a:p>
            <a:pPr indent="0" lvl="0" marL="457200" rtl="0" algn="l">
              <a:lnSpc>
                <a:spcPct val="95000"/>
              </a:lnSpc>
              <a:spcBef>
                <a:spcPts val="1200"/>
              </a:spcBef>
              <a:spcAft>
                <a:spcPts val="0"/>
              </a:spcAft>
              <a:buSzPts val="1203"/>
              <a:buNone/>
            </a:pPr>
            <a:r>
              <a:rPr lang="en" sz="1402"/>
              <a:t>-&gt; Airline Sentiment</a:t>
            </a:r>
            <a:endParaRPr sz="1402"/>
          </a:p>
          <a:p>
            <a:pPr indent="0" lvl="0" marL="457200" rtl="0" algn="l">
              <a:lnSpc>
                <a:spcPct val="95000"/>
              </a:lnSpc>
              <a:spcBef>
                <a:spcPts val="1200"/>
              </a:spcBef>
              <a:spcAft>
                <a:spcPts val="0"/>
              </a:spcAft>
              <a:buSzPts val="1203"/>
              <a:buNone/>
            </a:pPr>
            <a:r>
              <a:rPr lang="en" sz="1402"/>
              <a:t>-&gt; Negative Reason</a:t>
            </a:r>
            <a:endParaRPr sz="1402"/>
          </a:p>
          <a:p>
            <a:pPr indent="0" lvl="0" marL="457200" rtl="0" algn="l">
              <a:lnSpc>
                <a:spcPct val="95000"/>
              </a:lnSpc>
              <a:spcBef>
                <a:spcPts val="1200"/>
              </a:spcBef>
              <a:spcAft>
                <a:spcPts val="0"/>
              </a:spcAft>
              <a:buSzPts val="1203"/>
              <a:buNone/>
            </a:pPr>
            <a:r>
              <a:rPr lang="en" sz="1402"/>
              <a:t>-&gt; Airline </a:t>
            </a:r>
            <a:endParaRPr sz="1402"/>
          </a:p>
          <a:p>
            <a:pPr indent="0" lvl="0" marL="457200" rtl="0" algn="l">
              <a:lnSpc>
                <a:spcPct val="95000"/>
              </a:lnSpc>
              <a:spcBef>
                <a:spcPts val="1200"/>
              </a:spcBef>
              <a:spcAft>
                <a:spcPts val="0"/>
              </a:spcAft>
              <a:buSzPts val="1203"/>
              <a:buNone/>
            </a:pPr>
            <a:r>
              <a:rPr lang="en" sz="1402"/>
              <a:t>-&gt; Tweet</a:t>
            </a:r>
            <a:endParaRPr sz="1402"/>
          </a:p>
          <a:p>
            <a:pPr indent="0" lvl="0" marL="457200" rtl="0" algn="l">
              <a:lnSpc>
                <a:spcPct val="95000"/>
              </a:lnSpc>
              <a:spcBef>
                <a:spcPts val="1200"/>
              </a:spcBef>
              <a:spcAft>
                <a:spcPts val="1200"/>
              </a:spcAft>
              <a:buSzPts val="1203"/>
              <a:buNone/>
            </a:pPr>
            <a:r>
              <a:t/>
            </a:r>
            <a:endParaRPr sz="1402"/>
          </a:p>
        </p:txBody>
      </p:sp>
      <p:sp>
        <p:nvSpPr>
          <p:cNvPr id="155" name="Google Shape;155;p16"/>
          <p:cNvSpPr txBox="1"/>
          <p:nvPr/>
        </p:nvSpPr>
        <p:spPr>
          <a:xfrm>
            <a:off x="1386325" y="1024675"/>
            <a:ext cx="6891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The dataset that we have used in the project provides information about travellers tweets for the US Airlines and the source is obtained from kaggle and the link is shared below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Lato"/>
                <a:ea typeface="Lato"/>
                <a:cs typeface="Lato"/>
                <a:sym typeface="Lato"/>
                <a:hlinkClick r:id="rId3"/>
              </a:rPr>
              <a:t>https://www.kaggle.com/crowdflower/twitter-airline-sentiment</a:t>
            </a:r>
            <a:r>
              <a:rPr b="0" i="0" lang="en" sz="1400" u="none" cap="none" strike="noStrike">
                <a:solidFill>
                  <a:schemeClr val="lt1"/>
                </a:solidFill>
                <a:latin typeface="Lato"/>
                <a:ea typeface="Lato"/>
                <a:cs typeface="Lato"/>
                <a:sym typeface="Lato"/>
              </a:rPr>
              <a:t>.</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052550" y="26622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u="sng">
                <a:latin typeface="EB Garamond"/>
                <a:ea typeface="EB Garamond"/>
                <a:cs typeface="EB Garamond"/>
                <a:sym typeface="EB Garamond"/>
              </a:rPr>
              <a:t>EXPLAINING THE DATASET VISUALLY:-</a:t>
            </a:r>
            <a:endParaRPr b="1" u="sng">
              <a:latin typeface="EB Garamond"/>
              <a:ea typeface="EB Garamond"/>
              <a:cs typeface="EB Garamond"/>
              <a:sym typeface="EB Garamond"/>
            </a:endParaRPr>
          </a:p>
        </p:txBody>
      </p:sp>
      <p:sp>
        <p:nvSpPr>
          <p:cNvPr id="161" name="Google Shape;161;p17"/>
          <p:cNvSpPr txBox="1"/>
          <p:nvPr>
            <p:ph idx="1" type="body"/>
          </p:nvPr>
        </p:nvSpPr>
        <p:spPr>
          <a:xfrm>
            <a:off x="1127475" y="789450"/>
            <a:ext cx="7038900" cy="35646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AutoNum type="arabicPeriod"/>
            </a:pPr>
            <a:r>
              <a:rPr lang="en" sz="1400"/>
              <a:t>Total null values of the dataset.</a:t>
            </a:r>
            <a:endParaRPr sz="1400"/>
          </a:p>
          <a:p>
            <a:pPr indent="0" lvl="0" marL="0" rtl="0" algn="l">
              <a:lnSpc>
                <a:spcPct val="115000"/>
              </a:lnSpc>
              <a:spcBef>
                <a:spcPts val="1200"/>
              </a:spcBef>
              <a:spcAft>
                <a:spcPts val="1200"/>
              </a:spcAft>
              <a:buSzPts val="1300"/>
              <a:buNone/>
            </a:pPr>
            <a:r>
              <a:rPr lang="en"/>
              <a:t>	</a:t>
            </a:r>
            <a:endParaRPr/>
          </a:p>
        </p:txBody>
      </p:sp>
      <p:pic>
        <p:nvPicPr>
          <p:cNvPr id="162" name="Google Shape;162;p17"/>
          <p:cNvPicPr preferRelativeResize="0"/>
          <p:nvPr/>
        </p:nvPicPr>
        <p:blipFill rotWithShape="1">
          <a:blip r:embed="rId3">
            <a:alphaModFix/>
          </a:blip>
          <a:srcRect b="0" l="0" r="0" t="0"/>
          <a:stretch/>
        </p:blipFill>
        <p:spPr>
          <a:xfrm>
            <a:off x="1656450" y="1154450"/>
            <a:ext cx="5980950" cy="398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150700"/>
            <a:ext cx="7038900" cy="592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2. Total Number of Sentiments of tweets </a:t>
            </a:r>
            <a:endParaRPr/>
          </a:p>
        </p:txBody>
      </p:sp>
      <p:sp>
        <p:nvSpPr>
          <p:cNvPr id="168" name="Google Shape;168;p18"/>
          <p:cNvSpPr txBox="1"/>
          <p:nvPr>
            <p:ph idx="1" type="body"/>
          </p:nvPr>
        </p:nvSpPr>
        <p:spPr>
          <a:xfrm>
            <a:off x="1297500" y="693175"/>
            <a:ext cx="7038900" cy="3564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From 14000 tweets, negative sentiment has the highest number of tweets followed  by neutral and positive.</a:t>
            </a:r>
            <a:endParaRPr/>
          </a:p>
          <a:p>
            <a:pPr indent="0" lvl="0" marL="0" rtl="0" algn="l">
              <a:lnSpc>
                <a:spcPct val="115000"/>
              </a:lnSpc>
              <a:spcBef>
                <a:spcPts val="1200"/>
              </a:spcBef>
              <a:spcAft>
                <a:spcPts val="1200"/>
              </a:spcAft>
              <a:buSzPts val="1300"/>
              <a:buNone/>
            </a:pPr>
            <a:r>
              <a:t/>
            </a:r>
            <a:endParaRPr/>
          </a:p>
        </p:txBody>
      </p:sp>
      <p:pic>
        <p:nvPicPr>
          <p:cNvPr id="169" name="Google Shape;169;p18"/>
          <p:cNvPicPr preferRelativeResize="0"/>
          <p:nvPr/>
        </p:nvPicPr>
        <p:blipFill rotWithShape="1">
          <a:blip r:embed="rId3">
            <a:alphaModFix/>
          </a:blip>
          <a:srcRect b="0" l="0" r="0" t="0"/>
          <a:stretch/>
        </p:blipFill>
        <p:spPr>
          <a:xfrm>
            <a:off x="1392125" y="1307650"/>
            <a:ext cx="6620950" cy="356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1526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3. Total Number of tweets for each airline</a:t>
            </a:r>
            <a:endParaRPr/>
          </a:p>
        </p:txBody>
      </p:sp>
      <p:sp>
        <p:nvSpPr>
          <p:cNvPr id="175" name="Google Shape;175;p19"/>
          <p:cNvSpPr txBox="1"/>
          <p:nvPr>
            <p:ph idx="1" type="body"/>
          </p:nvPr>
        </p:nvSpPr>
        <p:spPr>
          <a:xfrm>
            <a:off x="1297500" y="79400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t>The tweets for United Airlines are the highest whereas Virgin America has the lowest.</a:t>
            </a:r>
            <a:endParaRPr sz="1400"/>
          </a:p>
        </p:txBody>
      </p:sp>
      <p:sp>
        <p:nvSpPr>
          <p:cNvPr id="176" name="Google Shape;176;p19"/>
          <p:cNvSpPr txBox="1"/>
          <p:nvPr/>
        </p:nvSpPr>
        <p:spPr>
          <a:xfrm>
            <a:off x="600450" y="231117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77" name="Google Shape;177;p19"/>
          <p:cNvSpPr txBox="1"/>
          <p:nvPr/>
        </p:nvSpPr>
        <p:spPr>
          <a:xfrm>
            <a:off x="1518125" y="1699400"/>
            <a:ext cx="699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78" name="Google Shape;178;p19"/>
          <p:cNvSpPr txBox="1"/>
          <p:nvPr/>
        </p:nvSpPr>
        <p:spPr>
          <a:xfrm>
            <a:off x="1552125" y="1778700"/>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79" name="Google Shape;179;p19"/>
          <p:cNvPicPr preferRelativeResize="0"/>
          <p:nvPr/>
        </p:nvPicPr>
        <p:blipFill rotWithShape="1">
          <a:blip r:embed="rId3">
            <a:alphaModFix/>
          </a:blip>
          <a:srcRect b="0" l="0" r="0" t="0"/>
          <a:stretch/>
        </p:blipFill>
        <p:spPr>
          <a:xfrm>
            <a:off x="1375575" y="1280200"/>
            <a:ext cx="6483500" cy="3489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100925"/>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4.Reason for Negative Tweets about Airlines</a:t>
            </a:r>
            <a:endParaRPr/>
          </a:p>
        </p:txBody>
      </p:sp>
      <p:sp>
        <p:nvSpPr>
          <p:cNvPr id="185" name="Google Shape;185;p20"/>
          <p:cNvSpPr txBox="1"/>
          <p:nvPr>
            <p:ph idx="1" type="body"/>
          </p:nvPr>
        </p:nvSpPr>
        <p:spPr>
          <a:xfrm>
            <a:off x="1367800" y="681350"/>
            <a:ext cx="7038900" cy="102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t>Customer Service is the main issue for negative tweets about airlines. The issues about the flight has not been much of an issue for the travellers whereas luggage of the travellers is seemed to be the least worry.</a:t>
            </a:r>
            <a:endParaRPr sz="1400"/>
          </a:p>
        </p:txBody>
      </p:sp>
      <p:pic>
        <p:nvPicPr>
          <p:cNvPr id="186" name="Google Shape;186;p20"/>
          <p:cNvPicPr preferRelativeResize="0"/>
          <p:nvPr/>
        </p:nvPicPr>
        <p:blipFill rotWithShape="1">
          <a:blip r:embed="rId3">
            <a:alphaModFix/>
          </a:blip>
          <a:srcRect b="0" l="0" r="0" t="0"/>
          <a:stretch/>
        </p:blipFill>
        <p:spPr>
          <a:xfrm>
            <a:off x="1176925" y="1705546"/>
            <a:ext cx="7775524" cy="33554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57300" y="233025"/>
            <a:ext cx="7038900" cy="63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5.Negative Reason for each airline</a:t>
            </a:r>
            <a:endParaRPr/>
          </a:p>
        </p:txBody>
      </p:sp>
      <p:sp>
        <p:nvSpPr>
          <p:cNvPr id="192" name="Google Shape;192;p21"/>
          <p:cNvSpPr txBox="1"/>
          <p:nvPr>
            <p:ph idx="1" type="body"/>
          </p:nvPr>
        </p:nvSpPr>
        <p:spPr>
          <a:xfrm>
            <a:off x="1307525" y="723700"/>
            <a:ext cx="7038900" cy="7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300"/>
              <a:buNone/>
            </a:pPr>
            <a:r>
              <a:rPr lang="en" sz="1400"/>
              <a:t>As we said earlier, the customer service issue is the main problem for all the airlines. Apart from that late flight issue is also one of the major reason for Delta and United Airlines.</a:t>
            </a:r>
            <a:endParaRPr sz="1400"/>
          </a:p>
        </p:txBody>
      </p:sp>
      <p:sp>
        <p:nvSpPr>
          <p:cNvPr id="193" name="Google Shape;193;p21"/>
          <p:cNvSpPr txBox="1"/>
          <p:nvPr/>
        </p:nvSpPr>
        <p:spPr>
          <a:xfrm>
            <a:off x="1255725" y="1506875"/>
            <a:ext cx="772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94" name="Google Shape;194;p21"/>
          <p:cNvPicPr preferRelativeResize="0"/>
          <p:nvPr/>
        </p:nvPicPr>
        <p:blipFill rotWithShape="1">
          <a:blip r:embed="rId3">
            <a:alphaModFix/>
          </a:blip>
          <a:srcRect b="0" l="0" r="0" t="0"/>
          <a:stretch/>
        </p:blipFill>
        <p:spPr>
          <a:xfrm>
            <a:off x="698900" y="1607350"/>
            <a:ext cx="4226225" cy="3132324"/>
          </a:xfrm>
          <a:prstGeom prst="rect">
            <a:avLst/>
          </a:prstGeom>
          <a:noFill/>
          <a:ln>
            <a:noFill/>
          </a:ln>
        </p:spPr>
      </p:pic>
      <p:sp>
        <p:nvSpPr>
          <p:cNvPr id="195" name="Google Shape;195;p21"/>
          <p:cNvSpPr txBox="1"/>
          <p:nvPr/>
        </p:nvSpPr>
        <p:spPr>
          <a:xfrm>
            <a:off x="5314275" y="1607350"/>
            <a:ext cx="36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96" name="Google Shape;196;p21"/>
          <p:cNvPicPr preferRelativeResize="0"/>
          <p:nvPr/>
        </p:nvPicPr>
        <p:blipFill rotWithShape="1">
          <a:blip r:embed="rId4">
            <a:alphaModFix/>
          </a:blip>
          <a:srcRect b="0" l="0" r="0" t="0"/>
          <a:stretch/>
        </p:blipFill>
        <p:spPr>
          <a:xfrm>
            <a:off x="4925125" y="1607350"/>
            <a:ext cx="4111916" cy="313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